
<file path=[Content_Types].xml><?xml version="1.0" encoding="utf-8"?>
<Types xmlns="http://schemas.openxmlformats.org/package/2006/content-types">
  <Default Extension="jfif" ContentType="image/jpeg"/>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4" r:id="rId7"/>
    <p:sldId id="261" r:id="rId8"/>
    <p:sldId id="262" r:id="rId9"/>
    <p:sldId id="265" r:id="rId1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6" d="100"/>
          <a:sy n="116" d="100"/>
        </p:scale>
        <p:origin x="33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s-ES" smtClean="0"/>
              <a:t>Haga clic para modificar el estilo de título del patrón</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smtClean="0"/>
              <a:t>Haga clic para modificar el estilo de subtítulo del patrón</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B61BEF0D-F0BB-DE4B-95CE-6DB70DBA9567}" type="datetimeFigureOut">
              <a:rPr lang="en-US" dirty="0"/>
              <a:pPr/>
              <a:t>1/17/2024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s-ES" smtClean="0"/>
              <a:t>Haga clic para modificar el estilo de título del patrón</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smtClean="0"/>
              <a:t>Haga clic para modificar el estilo de texto del patrón</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B61BEF0D-F0BB-DE4B-95CE-6DB70DBA9567}" type="datetimeFigureOut">
              <a:rPr lang="en-US" dirty="0"/>
              <a:pPr/>
              <a:t>1/17/2024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B61BEF0D-F0BB-DE4B-95CE-6DB70DBA9567}" type="datetimeFigureOut">
              <a:rPr lang="en-US" dirty="0"/>
              <a:pPr/>
              <a:t>1/17/2024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itar la 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s-ES" smtClean="0"/>
              <a:t>Haga clic para modificar el estilo de título del patrón</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smtClean="0"/>
              <a:t>Haga clic para modificar el estilo de texto del patrón</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B61BEF0D-F0BB-DE4B-95CE-6DB70DBA9567}" type="datetimeFigureOut">
              <a:rPr lang="en-US" dirty="0"/>
              <a:pPr/>
              <a:t>1/17/2024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Verdadero o falso">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s-ES" smtClean="0"/>
              <a:t>Haga clic para modificar el estilo de título del patrón</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smtClean="0"/>
              <a:t>Haga clic para modificar el estilo de texto del patrón</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B61BEF0D-F0BB-DE4B-95CE-6DB70DBA9567}" type="datetimeFigureOut">
              <a:rPr lang="en-US" dirty="0"/>
              <a:pPr/>
              <a:t>1/17/2024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dirty="0"/>
              <a:t>1/17/2024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dirty="0"/>
              <a:t>‹Nº›</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42A54C80-263E-416B-A8E0-580EDEADCBDC}" type="datetimeFigureOut">
              <a:rPr lang="en-US" dirty="0"/>
              <a:t>1/17/2024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19954A3-9DFD-4C44-94BA-B95130A3BA1C}" type="slidenum">
              <a:rPr lang="en-US" dirty="0"/>
              <a:t>‹Nº›</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B61BEF0D-F0BB-DE4B-95CE-6DB70DBA9567}" type="datetimeFigureOut">
              <a:rPr lang="en-US" dirty="0"/>
              <a:pPr/>
              <a:t>1/17/2024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Date Placeholder 4"/>
          <p:cNvSpPr>
            <a:spLocks noGrp="1"/>
          </p:cNvSpPr>
          <p:nvPr>
            <p:ph type="dt" sz="half" idx="10"/>
          </p:nvPr>
        </p:nvSpPr>
        <p:spPr/>
        <p:txBody>
          <a:bodyPr/>
          <a:lstStyle/>
          <a:p>
            <a:fld id="{42A54C80-263E-416B-A8E0-580EDEADCBDC}" type="datetimeFigureOut">
              <a:rPr lang="en-US" dirty="0"/>
              <a:t>1/17/2024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‹Nº›</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1/17/2024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s-ES" smtClean="0"/>
              <a:t>Haga clic para modificar el estilo de título del patrón</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1/17/2024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1/17/2024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s-ES" smtClean="0"/>
              <a:t>Haga clic para modificar el estilo de título del patrón</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42A54C80-263E-416B-A8E0-580EDEADCBDC}" type="datetimeFigureOut">
              <a:rPr lang="en-US" dirty="0"/>
              <a:t>1/17/2024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‹Nº›</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s-ES" smtClean="0"/>
              <a:t>Haga clic para modificar el estilo de título del patrón</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smtClean="0"/>
              <a:t>Haga clic en el icono para agregar una imagen</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‹Nº›</a:t>
            </a:fld>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1/17/2024</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1/17/2024</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pPr/>
              <a:t>‹Nº›</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65" r:id="rId2"/>
    <p:sldLayoutId id="2147483651" r:id="rId3"/>
    <p:sldLayoutId id="2147483666" r:id="rId4"/>
    <p:sldLayoutId id="2147483653" r:id="rId5"/>
    <p:sldLayoutId id="2147483654" r:id="rId6"/>
    <p:sldLayoutId id="2147483655" r:id="rId7"/>
    <p:sldLayoutId id="2147483667" r:id="rId8"/>
    <p:sldLayoutId id="2147483657" r:id="rId9"/>
    <p:sldLayoutId id="2147483660" r:id="rId10"/>
    <p:sldLayoutId id="2147483661" r:id="rId11"/>
    <p:sldLayoutId id="2147483662" r:id="rId12"/>
    <p:sldLayoutId id="2147483663" r:id="rId13"/>
    <p:sldLayoutId id="2147483664" r:id="rId14"/>
    <p:sldLayoutId id="2147483668" r:id="rId15"/>
    <p:sldLayoutId id="2147483659"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4.jfif"/><Relationship Id="rId2" Type="http://schemas.openxmlformats.org/officeDocument/2006/relationships/image" Target="../media/image1.jfif"/><Relationship Id="rId1" Type="http://schemas.openxmlformats.org/officeDocument/2006/relationships/slideLayout" Target="../slideLayouts/slideLayout1.xml"/><Relationship Id="rId6" Type="http://schemas.microsoft.com/office/2007/relationships/hdphoto" Target="../media/hdphoto2.wdp"/><Relationship Id="rId5" Type="http://schemas.openxmlformats.org/officeDocument/2006/relationships/image" Target="../media/image3.png"/><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6.png"/><Relationship Id="rId1" Type="http://schemas.openxmlformats.org/officeDocument/2006/relationships/slideLayout" Target="../slideLayouts/slideLayout2.xml"/><Relationship Id="rId5" Type="http://schemas.microsoft.com/office/2007/relationships/hdphoto" Target="../media/hdphoto4.wdp"/><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microsoft.com/office/2007/relationships/hdphoto" Target="../media/hdphoto5.wdp"/></Relationships>
</file>

<file path=ppt/slides/_rels/slide8.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1177553" y="446135"/>
            <a:ext cx="8024111" cy="1819270"/>
          </a:xfrm>
        </p:spPr>
        <p:txBody>
          <a:bodyPr/>
          <a:lstStyle/>
          <a:p>
            <a:r>
              <a:rPr lang="es-MX" dirty="0" smtClean="0"/>
              <a:t>Pluma (grúa)por medio de un servidor </a:t>
            </a:r>
            <a:endParaRPr lang="es-MX" dirty="0"/>
          </a:p>
        </p:txBody>
      </p:sp>
      <p:pic>
        <p:nvPicPr>
          <p:cNvPr id="6" name="Imagen 5"/>
          <p:cNvPicPr>
            <a:picLocks noChangeAspect="1"/>
          </p:cNvPicPr>
          <p:nvPr/>
        </p:nvPicPr>
        <p:blipFill rotWithShape="1">
          <a:blip r:embed="rId2">
            <a:extLst>
              <a:ext uri="{28A0092B-C50C-407E-A947-70E740481C1C}">
                <a14:useLocalDpi xmlns:a14="http://schemas.microsoft.com/office/drawing/2010/main" val="0"/>
              </a:ext>
            </a:extLst>
          </a:blip>
          <a:srcRect b="10205"/>
          <a:stretch/>
        </p:blipFill>
        <p:spPr>
          <a:xfrm>
            <a:off x="3559871" y="2520205"/>
            <a:ext cx="3352582" cy="3218545"/>
          </a:xfrm>
          <a:prstGeom prst="ellipse">
            <a:avLst/>
          </a:prstGeom>
          <a:ln w="190500" cap="rnd">
            <a:solidFill>
              <a:srgbClr val="C8C6BD"/>
            </a:solid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p:spPr>
      </p:pic>
      <p:pic>
        <p:nvPicPr>
          <p:cNvPr id="7" name="Imagen 6"/>
          <p:cNvPicPr>
            <a:picLocks noChangeAspect="1"/>
          </p:cNvPicPr>
          <p:nvPr/>
        </p:nvPicPr>
        <p:blipFill>
          <a:blip r:embed="rId3">
            <a:extLst>
              <a:ext uri="{BEBA8EAE-BF5A-486C-A8C5-ECC9F3942E4B}">
                <a14:imgProps xmlns:a14="http://schemas.microsoft.com/office/drawing/2010/main">
                  <a14:imgLayer r:embed="rId4">
                    <a14:imgEffect>
                      <a14:backgroundRemoval t="0" b="100000" l="0" r="100000"/>
                    </a14:imgEffect>
                  </a14:imgLayer>
                </a14:imgProps>
              </a:ext>
              <a:ext uri="{28A0092B-C50C-407E-A947-70E740481C1C}">
                <a14:useLocalDpi xmlns:a14="http://schemas.microsoft.com/office/drawing/2010/main" val="0"/>
              </a:ext>
            </a:extLst>
          </a:blip>
          <a:stretch>
            <a:fillRect/>
          </a:stretch>
        </p:blipFill>
        <p:spPr>
          <a:xfrm rot="20242770">
            <a:off x="7436709" y="4726398"/>
            <a:ext cx="1740242" cy="2024705"/>
          </a:xfrm>
          <a:prstGeom prst="rect">
            <a:avLst/>
          </a:prstGeom>
        </p:spPr>
      </p:pic>
      <p:pic>
        <p:nvPicPr>
          <p:cNvPr id="8" name="Imagen 7"/>
          <p:cNvPicPr>
            <a:picLocks noChangeAspect="1"/>
          </p:cNvPicPr>
          <p:nvPr/>
        </p:nvPicPr>
        <p:blipFill>
          <a:blip r:embed="rId5">
            <a:extLst>
              <a:ext uri="{BEBA8EAE-BF5A-486C-A8C5-ECC9F3942E4B}">
                <a14:imgProps xmlns:a14="http://schemas.microsoft.com/office/drawing/2010/main">
                  <a14:imgLayer r:embed="rId6">
                    <a14:imgEffect>
                      <a14:backgroundRemoval t="0" b="100000" l="0" r="100000"/>
                    </a14:imgEffect>
                  </a14:imgLayer>
                </a14:imgProps>
              </a:ext>
              <a:ext uri="{28A0092B-C50C-407E-A947-70E740481C1C}">
                <a14:useLocalDpi xmlns:a14="http://schemas.microsoft.com/office/drawing/2010/main" val="0"/>
              </a:ext>
            </a:extLst>
          </a:blip>
          <a:stretch>
            <a:fillRect/>
          </a:stretch>
        </p:blipFill>
        <p:spPr>
          <a:xfrm>
            <a:off x="8555186" y="4013434"/>
            <a:ext cx="2066925" cy="2209800"/>
          </a:xfrm>
          <a:prstGeom prst="rect">
            <a:avLst/>
          </a:prstGeom>
        </p:spPr>
      </p:pic>
      <p:pic>
        <p:nvPicPr>
          <p:cNvPr id="9" name="Imagen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2139" y="4242486"/>
            <a:ext cx="2995917" cy="2377712"/>
          </a:xfrm>
          <a:prstGeom prst="rect">
            <a:avLst/>
          </a:prstGeom>
        </p:spPr>
      </p:pic>
      <p:sp>
        <p:nvSpPr>
          <p:cNvPr id="10" name="Marcador de contenido 2"/>
          <p:cNvSpPr txBox="1">
            <a:spLocks/>
          </p:cNvSpPr>
          <p:nvPr/>
        </p:nvSpPr>
        <p:spPr>
          <a:xfrm>
            <a:off x="3723501" y="6194920"/>
            <a:ext cx="3880021" cy="622713"/>
          </a:xfrm>
          <a:prstGeom prst="rect">
            <a:avLst/>
          </a:prstGeom>
        </p:spPr>
        <p:txBody>
          <a:bodyPr vert="horz" lIns="91440" tIns="45720" rIns="91440" bIns="45720" rtlCol="0" anchor="t">
            <a:normAutofit/>
          </a:bodyPr>
          <a:lstStyle>
            <a:lvl1pPr marL="0" indent="0" algn="r" defTabSz="457200" rtl="0" eaLnBrk="1" latinLnBrk="0" hangingPunct="1">
              <a:spcBef>
                <a:spcPts val="1000"/>
              </a:spcBef>
              <a:spcAft>
                <a:spcPts val="0"/>
              </a:spcAft>
              <a:buClr>
                <a:schemeClr val="accent1"/>
              </a:buClr>
              <a:buSzPct val="80000"/>
              <a:buFont typeface="Wingdings 3" charset="2"/>
              <a:buNone/>
              <a:defRPr sz="1800" kern="1200">
                <a:solidFill>
                  <a:schemeClr val="tx1">
                    <a:lumMod val="50000"/>
                    <a:lumOff val="50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SzPct val="80000"/>
              <a:buFont typeface="Wingdings 3"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SzPct val="80000"/>
              <a:buFont typeface="Wingdings 3"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9pPr>
          </a:lstStyle>
          <a:p>
            <a:r>
              <a:rPr lang="es-ES" b="1" dirty="0" smtClean="0"/>
              <a:t>Lara Sánchez Victor Ezequiel</a:t>
            </a:r>
            <a:endParaRPr lang="es-MX" dirty="0" smtClean="0"/>
          </a:p>
        </p:txBody>
      </p:sp>
    </p:spTree>
    <p:extLst>
      <p:ext uri="{BB962C8B-B14F-4D97-AF65-F5344CB8AC3E}">
        <p14:creationId xmlns:p14="http://schemas.microsoft.com/office/powerpoint/2010/main" val="48189183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b="1" dirty="0"/>
              <a:t>Introducción. </a:t>
            </a:r>
            <a:r>
              <a:rPr lang="es-MX" dirty="0"/>
              <a:t/>
            </a:r>
            <a:br>
              <a:rPr lang="es-MX" dirty="0"/>
            </a:br>
            <a:endParaRPr lang="es-MX" dirty="0"/>
          </a:p>
        </p:txBody>
      </p:sp>
      <p:sp>
        <p:nvSpPr>
          <p:cNvPr id="3" name="Marcador de contenido 2"/>
          <p:cNvSpPr>
            <a:spLocks noGrp="1"/>
          </p:cNvSpPr>
          <p:nvPr>
            <p:ph idx="1"/>
          </p:nvPr>
        </p:nvSpPr>
        <p:spPr>
          <a:xfrm>
            <a:off x="677334" y="1435659"/>
            <a:ext cx="8596668" cy="3880773"/>
          </a:xfrm>
        </p:spPr>
        <p:txBody>
          <a:bodyPr/>
          <a:lstStyle/>
          <a:p>
            <a:r>
              <a:rPr lang="es-ES" dirty="0" smtClean="0"/>
              <a:t>Hoy </a:t>
            </a:r>
            <a:r>
              <a:rPr lang="es-ES" dirty="0"/>
              <a:t>en día uno de los aspectos más importantes en cualquier industria es el controlar a un sistema mediante servidores web, unas de las ventajas que puede ofrecer ser el acceso remoto para mover un sistema son la flexibilidad de manejar dicho sistema, eficiencia del trabajo, facilidad de trabajo, la seguridad, la posibilidad de integración de nuevas tecnologías y en si el avance tecnológico entre otras. </a:t>
            </a:r>
            <a:endParaRPr lang="es-MX" dirty="0"/>
          </a:p>
          <a:p>
            <a:endParaRPr lang="es-MX" dirty="0"/>
          </a:p>
        </p:txBody>
      </p:sp>
      <p:pic>
        <p:nvPicPr>
          <p:cNvPr id="6" name="Imagen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0353" y="3554876"/>
            <a:ext cx="6705196" cy="3109535"/>
          </a:xfrm>
          <a:prstGeom prst="rect">
            <a:avLst/>
          </a:prstGeom>
        </p:spPr>
      </p:pic>
    </p:spTree>
    <p:extLst>
      <p:ext uri="{BB962C8B-B14F-4D97-AF65-F5344CB8AC3E}">
        <p14:creationId xmlns:p14="http://schemas.microsoft.com/office/powerpoint/2010/main" val="29375175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586703" y="161701"/>
            <a:ext cx="8596668" cy="1320800"/>
          </a:xfrm>
        </p:spPr>
        <p:txBody>
          <a:bodyPr/>
          <a:lstStyle/>
          <a:p>
            <a:r>
              <a:rPr lang="es-ES" b="1" dirty="0"/>
              <a:t>Comunicación Cliente-Servidor:</a:t>
            </a:r>
            <a:r>
              <a:rPr lang="es-MX" dirty="0"/>
              <a:t/>
            </a:r>
            <a:br>
              <a:rPr lang="es-MX" dirty="0"/>
            </a:br>
            <a:endParaRPr lang="es-MX" dirty="0"/>
          </a:p>
        </p:txBody>
      </p:sp>
      <p:sp>
        <p:nvSpPr>
          <p:cNvPr id="3" name="Marcador de contenido 2"/>
          <p:cNvSpPr>
            <a:spLocks noGrp="1"/>
          </p:cNvSpPr>
          <p:nvPr>
            <p:ph idx="1"/>
          </p:nvPr>
        </p:nvSpPr>
        <p:spPr>
          <a:xfrm>
            <a:off x="-62269" y="851860"/>
            <a:ext cx="8596668" cy="3880773"/>
          </a:xfrm>
        </p:spPr>
        <p:txBody>
          <a:bodyPr/>
          <a:lstStyle/>
          <a:p>
            <a:r>
              <a:rPr lang="es-ES" b="1" dirty="0"/>
              <a:t>Cliente y </a:t>
            </a:r>
            <a:r>
              <a:rPr lang="es-ES" b="1" dirty="0" smtClean="0"/>
              <a:t>Servidor</a:t>
            </a:r>
            <a:endParaRPr lang="es-MX" dirty="0"/>
          </a:p>
          <a:p>
            <a:r>
              <a:rPr lang="es-ES" dirty="0"/>
              <a:t>En el contexto web, el "cliente" generalmente se refiere al navegador web que utiliza el usuario, mientras que el "servidor" es la computadora que aloja la aplicación o el sitio web.</a:t>
            </a:r>
            <a:endParaRPr lang="es-MX" dirty="0"/>
          </a:p>
          <a:p>
            <a:r>
              <a:rPr lang="es-ES" dirty="0"/>
              <a:t>La solicitud del cliente se realiza mediante el protocolo HTTP (</a:t>
            </a:r>
            <a:r>
              <a:rPr lang="es-ES" dirty="0" err="1"/>
              <a:t>Hypertext</a:t>
            </a:r>
            <a:r>
              <a:rPr lang="es-ES" dirty="0"/>
              <a:t> Transfer Protocolo). Esta solicitud incluye información sobre el recurso solicitado, como la dirección URL y otros datos relevantes</a:t>
            </a:r>
            <a:endParaRPr lang="es-MX" dirty="0"/>
          </a:p>
        </p:txBody>
      </p:sp>
      <p:pic>
        <p:nvPicPr>
          <p:cNvPr id="4" name="Imagen 3"/>
          <p:cNvPicPr/>
          <p:nvPr/>
        </p:nvPicPr>
        <p:blipFill rotWithShape="1">
          <a:blip r:embed="rId2" cstate="print">
            <a:extLst>
              <a:ext uri="{BEBA8EAE-BF5A-486C-A8C5-ECC9F3942E4B}">
                <a14:imgProps xmlns:a14="http://schemas.microsoft.com/office/drawing/2010/main">
                  <a14:imgLayer r:embed="rId3">
                    <a14:imgEffect>
                      <a14:backgroundRemoval t="35547" b="68229" l="64788" r="85139"/>
                    </a14:imgEffect>
                  </a14:imgLayer>
                </a14:imgProps>
              </a:ext>
              <a:ext uri="{28A0092B-C50C-407E-A947-70E740481C1C}">
                <a14:useLocalDpi xmlns:a14="http://schemas.microsoft.com/office/drawing/2010/main" val="0"/>
              </a:ext>
            </a:extLst>
          </a:blip>
          <a:srcRect l="65497" t="36663" r="15171" b="32332"/>
          <a:stretch/>
        </p:blipFill>
        <p:spPr bwMode="auto">
          <a:xfrm>
            <a:off x="539783" y="3535422"/>
            <a:ext cx="4345254" cy="3230701"/>
          </a:xfrm>
          <a:prstGeom prst="rect">
            <a:avLst/>
          </a:prstGeom>
          <a:ln>
            <a:noFill/>
          </a:ln>
          <a:extLst>
            <a:ext uri="{53640926-AAD7-44D8-BBD7-CCE9431645EC}">
              <a14:shadowObscured xmlns:a14="http://schemas.microsoft.com/office/drawing/2010/main"/>
            </a:ext>
          </a:extLst>
        </p:spPr>
      </p:pic>
      <p:pic>
        <p:nvPicPr>
          <p:cNvPr id="5" name="Imagen 4"/>
          <p:cNvPicPr/>
          <p:nvPr/>
        </p:nvPicPr>
        <p:blipFill rotWithShape="1">
          <a:blip r:embed="rId4" cstate="print">
            <a:duotone>
              <a:schemeClr val="accent2">
                <a:shade val="45000"/>
                <a:satMod val="135000"/>
              </a:schemeClr>
              <a:prstClr val="white"/>
            </a:duotone>
            <a:extLst>
              <a:ext uri="{BEBA8EAE-BF5A-486C-A8C5-ECC9F3942E4B}">
                <a14:imgProps xmlns:a14="http://schemas.microsoft.com/office/drawing/2010/main">
                  <a14:imgLayer r:embed="rId5">
                    <a14:imgEffect>
                      <a14:backgroundRemoval t="43490" b="66406" l="39678" r="60395"/>
                    </a14:imgEffect>
                  </a14:imgLayer>
                </a14:imgProps>
              </a:ext>
              <a:ext uri="{28A0092B-C50C-407E-A947-70E740481C1C}">
                <a14:useLocalDpi xmlns:a14="http://schemas.microsoft.com/office/drawing/2010/main" val="0"/>
              </a:ext>
            </a:extLst>
          </a:blip>
          <a:srcRect l="40234" t="44340" r="40121" b="33256"/>
          <a:stretch/>
        </p:blipFill>
        <p:spPr bwMode="auto">
          <a:xfrm rot="19760411">
            <a:off x="7836453" y="2219142"/>
            <a:ext cx="2095665" cy="1326834"/>
          </a:xfrm>
          <a:prstGeom prst="rect">
            <a:avLst/>
          </a:prstGeom>
          <a:ln>
            <a:noFill/>
          </a:ln>
          <a:extLst>
            <a:ext uri="{53640926-AAD7-44D8-BBD7-CCE9431645EC}">
              <a14:shadowObscured xmlns:a14="http://schemas.microsoft.com/office/drawing/2010/main"/>
            </a:ext>
          </a:extLst>
        </p:spPr>
      </p:pic>
      <p:sp>
        <p:nvSpPr>
          <p:cNvPr id="6" name="Marcador de contenido 2"/>
          <p:cNvSpPr txBox="1">
            <a:spLocks/>
          </p:cNvSpPr>
          <p:nvPr/>
        </p:nvSpPr>
        <p:spPr>
          <a:xfrm>
            <a:off x="4643574" y="3915242"/>
            <a:ext cx="5332448" cy="3668272"/>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s-ES" dirty="0"/>
              <a:t>El navegador del cliente recibe la respuesta y comienza a interpretarla. </a:t>
            </a:r>
            <a:r>
              <a:rPr lang="es-ES" dirty="0" err="1"/>
              <a:t>Renderiza</a:t>
            </a:r>
            <a:r>
              <a:rPr lang="es-ES" dirty="0"/>
              <a:t> la página web utilizando el código HTML y aplica estilos con CSS. Si hay código JavaScript, también se ejecuta para realizar acciones adicionales en el lado del cliente.</a:t>
            </a:r>
            <a:endParaRPr lang="es-MX" dirty="0"/>
          </a:p>
        </p:txBody>
      </p:sp>
    </p:spTree>
    <p:extLst>
      <p:ext uri="{BB962C8B-B14F-4D97-AF65-F5344CB8AC3E}">
        <p14:creationId xmlns:p14="http://schemas.microsoft.com/office/powerpoint/2010/main" val="375515900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702048" y="197708"/>
            <a:ext cx="8596668" cy="1320800"/>
          </a:xfrm>
        </p:spPr>
        <p:txBody>
          <a:bodyPr/>
          <a:lstStyle/>
          <a:p>
            <a:r>
              <a:rPr lang="es-ES" b="1" dirty="0"/>
              <a:t>Comunicación Bidireccional </a:t>
            </a:r>
            <a:endParaRPr lang="es-MX" dirty="0"/>
          </a:p>
        </p:txBody>
      </p:sp>
      <p:sp>
        <p:nvSpPr>
          <p:cNvPr id="3" name="Marcador de contenido 2"/>
          <p:cNvSpPr>
            <a:spLocks noGrp="1"/>
          </p:cNvSpPr>
          <p:nvPr>
            <p:ph idx="1"/>
          </p:nvPr>
        </p:nvSpPr>
        <p:spPr>
          <a:xfrm>
            <a:off x="141875" y="855667"/>
            <a:ext cx="9076266" cy="3880773"/>
          </a:xfrm>
        </p:spPr>
        <p:txBody>
          <a:bodyPr/>
          <a:lstStyle/>
          <a:p>
            <a:r>
              <a:rPr lang="es-ES" b="1" dirty="0"/>
              <a:t>Sockets y </a:t>
            </a:r>
            <a:r>
              <a:rPr lang="es-ES" b="1" dirty="0" err="1"/>
              <a:t>WebSocket</a:t>
            </a:r>
            <a:r>
              <a:rPr lang="es-ES" b="1" dirty="0"/>
              <a:t>:</a:t>
            </a:r>
            <a:endParaRPr lang="es-MX" dirty="0"/>
          </a:p>
          <a:p>
            <a:r>
              <a:rPr lang="es-ES" dirty="0"/>
              <a:t>En algunas aplicaciones, la comunicación no se limita a solicitudes y respuestas únicas. Puede haber necesidad de una comunicación más continua y bidireccional. En estos casos, se utilizan tecnologías como </a:t>
            </a:r>
            <a:r>
              <a:rPr lang="es-ES" dirty="0" err="1"/>
              <a:t>WebSocket</a:t>
            </a:r>
            <a:r>
              <a:rPr lang="es-ES" dirty="0"/>
              <a:t>, que permite una conexión persistente y bidireccional entre el cliente y el servidor.</a:t>
            </a:r>
            <a:endParaRPr lang="es-MX" dirty="0"/>
          </a:p>
          <a:p>
            <a:r>
              <a:rPr lang="es-ES" b="1" dirty="0"/>
              <a:t>Envío de Datos desde el Cliente al Servidor:</a:t>
            </a:r>
            <a:endParaRPr lang="es-MX" dirty="0"/>
          </a:p>
          <a:p>
            <a:r>
              <a:rPr lang="es-ES" dirty="0"/>
              <a:t>En situaciones donde es necesario enviar datos desde el cliente al servidor (por ejemplo, formularios, actualizaciones en tiempo real), el cliente puede enviar una solicitud especial al servidor, generalmente mediante métodos como POST o PUT. Estos métodos permiten enviar datos junto con la solicitud.</a:t>
            </a:r>
            <a:endParaRPr lang="es-MX" dirty="0"/>
          </a:p>
          <a:p>
            <a:endParaRPr lang="es-MX" dirty="0"/>
          </a:p>
        </p:txBody>
      </p:sp>
      <p:pic>
        <p:nvPicPr>
          <p:cNvPr id="4" name="Imagen 3"/>
          <p:cNvPicPr/>
          <p:nvPr/>
        </p:nvPicPr>
        <p:blipFill rotWithShape="1">
          <a:blip r:embed="rId2" cstate="print">
            <a:extLst>
              <a:ext uri="{28A0092B-C50C-407E-A947-70E740481C1C}">
                <a14:useLocalDpi xmlns:a14="http://schemas.microsoft.com/office/drawing/2010/main" val="0"/>
              </a:ext>
            </a:extLst>
          </a:blip>
          <a:srcRect l="23803" t="35238" r="26190" b="27544"/>
          <a:stretch/>
        </p:blipFill>
        <p:spPr bwMode="auto">
          <a:xfrm rot="20739299">
            <a:off x="5125465" y="4591422"/>
            <a:ext cx="3415519" cy="1439531"/>
          </a:xfrm>
          <a:prstGeom prst="rect">
            <a:avLst/>
          </a:prstGeom>
          <a:ln>
            <a:noFill/>
          </a:ln>
          <a:extLst>
            <a:ext uri="{53640926-AAD7-44D8-BBD7-CCE9431645EC}">
              <a14:shadowObscured xmlns:a14="http://schemas.microsoft.com/office/drawing/2010/main"/>
            </a:ext>
          </a:extLst>
        </p:spPr>
      </p:pic>
      <p:pic>
        <p:nvPicPr>
          <p:cNvPr id="5" name="Imagen 4"/>
          <p:cNvPicPr/>
          <p:nvPr/>
        </p:nvPicPr>
        <p:blipFill rotWithShape="1">
          <a:blip r:embed="rId3" cstate="print">
            <a:extLst>
              <a:ext uri="{28A0092B-C50C-407E-A947-70E740481C1C}">
                <a14:useLocalDpi xmlns:a14="http://schemas.microsoft.com/office/drawing/2010/main" val="0"/>
              </a:ext>
            </a:extLst>
          </a:blip>
          <a:srcRect l="19473" t="17848" r="22614" b="5594"/>
          <a:stretch/>
        </p:blipFill>
        <p:spPr bwMode="auto">
          <a:xfrm>
            <a:off x="702048" y="4250408"/>
            <a:ext cx="3517051" cy="212156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5828828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598159" y="156085"/>
            <a:ext cx="8596668" cy="1320800"/>
          </a:xfrm>
        </p:spPr>
        <p:txBody>
          <a:bodyPr/>
          <a:lstStyle/>
          <a:p>
            <a:r>
              <a:rPr lang="es-MX" dirty="0" smtClean="0"/>
              <a:t>Proyecto</a:t>
            </a:r>
            <a:endParaRPr lang="es-MX" dirty="0"/>
          </a:p>
        </p:txBody>
      </p:sp>
      <p:sp>
        <p:nvSpPr>
          <p:cNvPr id="3" name="Marcador de contenido 2"/>
          <p:cNvSpPr>
            <a:spLocks noGrp="1"/>
          </p:cNvSpPr>
          <p:nvPr>
            <p:ph idx="1"/>
          </p:nvPr>
        </p:nvSpPr>
        <p:spPr>
          <a:xfrm>
            <a:off x="108923" y="831186"/>
            <a:ext cx="8524331" cy="1398157"/>
          </a:xfrm>
        </p:spPr>
        <p:txBody>
          <a:bodyPr/>
          <a:lstStyle/>
          <a:p>
            <a:r>
              <a:rPr lang="es-ES" dirty="0"/>
              <a:t>En este se pretende realizar una pluma a tamaño escala que funcione mediante un servidor web. </a:t>
            </a:r>
            <a:r>
              <a:rPr lang="es-ES" dirty="0" smtClean="0"/>
              <a:t>Para esto se diseña </a:t>
            </a:r>
            <a:r>
              <a:rPr lang="es-MX" dirty="0" smtClean="0"/>
              <a:t>y se construye de la siguiente manera </a:t>
            </a:r>
          </a:p>
          <a:p>
            <a:endParaRPr lang="es-MX" dirty="0"/>
          </a:p>
        </p:txBody>
      </p:sp>
      <p:pic>
        <p:nvPicPr>
          <p:cNvPr id="6" name="Imagen 5"/>
          <p:cNvPicPr>
            <a:picLocks noChangeAspect="1"/>
          </p:cNvPicPr>
          <p:nvPr/>
        </p:nvPicPr>
        <p:blipFill rotWithShape="1">
          <a:blip r:embed="rId2"/>
          <a:srcRect l="52583" t="21607" r="14204" b="8805"/>
          <a:stretch/>
        </p:blipFill>
        <p:spPr>
          <a:xfrm>
            <a:off x="507543" y="1751677"/>
            <a:ext cx="4196262" cy="4945592"/>
          </a:xfrm>
          <a:prstGeom prst="rect">
            <a:avLst/>
          </a:prstGeom>
        </p:spPr>
      </p:pic>
      <p:pic>
        <p:nvPicPr>
          <p:cNvPr id="7" name="Imagen 6"/>
          <p:cNvPicPr>
            <a:picLocks noChangeAspect="1"/>
          </p:cNvPicPr>
          <p:nvPr/>
        </p:nvPicPr>
        <p:blipFill rotWithShape="1">
          <a:blip r:embed="rId3"/>
          <a:srcRect l="22720" t="19657" r="51800" b="14818"/>
          <a:stretch/>
        </p:blipFill>
        <p:spPr>
          <a:xfrm>
            <a:off x="4808030" y="1533183"/>
            <a:ext cx="3720999" cy="5382579"/>
          </a:xfrm>
          <a:prstGeom prst="rect">
            <a:avLst/>
          </a:prstGeom>
        </p:spPr>
      </p:pic>
    </p:spTree>
    <p:extLst>
      <p:ext uri="{BB962C8B-B14F-4D97-AF65-F5344CB8AC3E}">
        <p14:creationId xmlns:p14="http://schemas.microsoft.com/office/powerpoint/2010/main" val="212708012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6589" y="609600"/>
            <a:ext cx="2609563" cy="626076"/>
          </a:xfrm>
        </p:spPr>
        <p:txBody>
          <a:bodyPr>
            <a:normAutofit fontScale="90000"/>
          </a:bodyPr>
          <a:lstStyle/>
          <a:p>
            <a:r>
              <a:rPr lang="es-MX" dirty="0" smtClean="0"/>
              <a:t>Diagrama del programa </a:t>
            </a:r>
            <a:endParaRPr lang="es-MX" dirty="0"/>
          </a:p>
        </p:txBody>
      </p:sp>
      <p:pic>
        <p:nvPicPr>
          <p:cNvPr id="5" name="Imagen 4"/>
          <p:cNvPicPr/>
          <p:nvPr/>
        </p:nvPicPr>
        <p:blipFill>
          <a:blip r:embed="rId2">
            <a:extLst>
              <a:ext uri="{28A0092B-C50C-407E-A947-70E740481C1C}">
                <a14:useLocalDpi xmlns:a14="http://schemas.microsoft.com/office/drawing/2010/main" val="0"/>
              </a:ext>
            </a:extLst>
          </a:blip>
          <a:stretch>
            <a:fillRect/>
          </a:stretch>
        </p:blipFill>
        <p:spPr>
          <a:xfrm>
            <a:off x="3122142" y="205947"/>
            <a:ext cx="4229881" cy="6416082"/>
          </a:xfrm>
          <a:prstGeom prst="rect">
            <a:avLst/>
          </a:prstGeom>
        </p:spPr>
      </p:pic>
    </p:spTree>
    <p:extLst>
      <p:ext uri="{BB962C8B-B14F-4D97-AF65-F5344CB8AC3E}">
        <p14:creationId xmlns:p14="http://schemas.microsoft.com/office/powerpoint/2010/main" val="236055625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553766" y="129096"/>
            <a:ext cx="8596668" cy="1320800"/>
          </a:xfrm>
        </p:spPr>
        <p:txBody>
          <a:bodyPr/>
          <a:lstStyle/>
          <a:p>
            <a:r>
              <a:rPr lang="es-MX" dirty="0" smtClean="0"/>
              <a:t>Código</a:t>
            </a:r>
            <a:endParaRPr lang="es-MX" dirty="0"/>
          </a:p>
        </p:txBody>
      </p:sp>
      <p:pic>
        <p:nvPicPr>
          <p:cNvPr id="4" name="Marcador de contenido 3"/>
          <p:cNvPicPr>
            <a:picLocks noGrp="1" noChangeAspect="1"/>
          </p:cNvPicPr>
          <p:nvPr>
            <p:ph idx="1"/>
          </p:nvPr>
        </p:nvPicPr>
        <p:blipFill rotWithShape="1">
          <a:blip r:embed="rId2"/>
          <a:srcRect l="52143" t="19925" r="22309" b="14909"/>
          <a:stretch/>
        </p:blipFill>
        <p:spPr>
          <a:xfrm>
            <a:off x="867018" y="789496"/>
            <a:ext cx="4174023" cy="5988908"/>
          </a:xfrm>
          <a:prstGeom prst="rect">
            <a:avLst/>
          </a:prstGeom>
        </p:spPr>
      </p:pic>
      <p:pic>
        <p:nvPicPr>
          <p:cNvPr id="5" name="Imagen 4"/>
          <p:cNvPicPr>
            <a:picLocks noChangeAspect="1"/>
          </p:cNvPicPr>
          <p:nvPr/>
        </p:nvPicPr>
        <p:blipFill rotWithShape="1">
          <a:blip r:embed="rId3">
            <a:extLst>
              <a:ext uri="{BEBA8EAE-BF5A-486C-A8C5-ECC9F3942E4B}">
                <a14:imgProps xmlns:a14="http://schemas.microsoft.com/office/drawing/2010/main">
                  <a14:imgLayer r:embed="rId4">
                    <a14:imgEffect>
                      <a14:backgroundRemoval t="16389" b="87222" l="52083" r="81667"/>
                    </a14:imgEffect>
                  </a14:imgLayer>
                </a14:imgProps>
              </a:ext>
            </a:extLst>
          </a:blip>
          <a:srcRect l="52377" t="16710" r="18207" b="11979"/>
          <a:stretch/>
        </p:blipFill>
        <p:spPr>
          <a:xfrm>
            <a:off x="5354292" y="0"/>
            <a:ext cx="5086868" cy="6936635"/>
          </a:xfrm>
          <a:prstGeom prst="rect">
            <a:avLst/>
          </a:prstGeom>
        </p:spPr>
      </p:pic>
    </p:spTree>
    <p:extLst>
      <p:ext uri="{BB962C8B-B14F-4D97-AF65-F5344CB8AC3E}">
        <p14:creationId xmlns:p14="http://schemas.microsoft.com/office/powerpoint/2010/main" val="87379760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rotWithShape="1">
          <a:blip r:embed="rId2">
            <a:extLst>
              <a:ext uri="{BEBA8EAE-BF5A-486C-A8C5-ECC9F3942E4B}">
                <a14:imgProps xmlns:a14="http://schemas.microsoft.com/office/drawing/2010/main">
                  <a14:imgLayer r:embed="rId3">
                    <a14:imgEffect>
                      <a14:backgroundRemoval t="16389" b="93889" l="18281" r="48385"/>
                    </a14:imgEffect>
                  </a14:imgLayer>
                </a14:imgProps>
              </a:ext>
            </a:extLst>
          </a:blip>
          <a:srcRect l="18394" t="16772" r="51856" b="6192"/>
          <a:stretch/>
        </p:blipFill>
        <p:spPr>
          <a:xfrm>
            <a:off x="230659" y="107091"/>
            <a:ext cx="4753232" cy="6923236"/>
          </a:xfrm>
          <a:prstGeom prst="rect">
            <a:avLst/>
          </a:prstGeom>
        </p:spPr>
      </p:pic>
      <p:sp>
        <p:nvSpPr>
          <p:cNvPr id="2" name="Título 1"/>
          <p:cNvSpPr>
            <a:spLocks noGrp="1"/>
          </p:cNvSpPr>
          <p:nvPr>
            <p:ph type="title"/>
          </p:nvPr>
        </p:nvSpPr>
        <p:spPr>
          <a:xfrm>
            <a:off x="288324" y="0"/>
            <a:ext cx="8596668" cy="1320800"/>
          </a:xfrm>
        </p:spPr>
        <p:txBody>
          <a:bodyPr/>
          <a:lstStyle/>
          <a:p>
            <a:r>
              <a:rPr lang="es-MX" dirty="0" smtClean="0"/>
              <a:t>Ultima parte del Código y ejecución </a:t>
            </a:r>
            <a:endParaRPr lang="es-MX" dirty="0"/>
          </a:p>
        </p:txBody>
      </p:sp>
      <p:pic>
        <p:nvPicPr>
          <p:cNvPr id="7" name="Imagen 6"/>
          <p:cNvPicPr>
            <a:picLocks noChangeAspect="1"/>
          </p:cNvPicPr>
          <p:nvPr/>
        </p:nvPicPr>
        <p:blipFill rotWithShape="1">
          <a:blip r:embed="rId4"/>
          <a:srcRect l="52822" t="17149" r="18011" b="6868"/>
          <a:stretch/>
        </p:blipFill>
        <p:spPr>
          <a:xfrm>
            <a:off x="5107459" y="534968"/>
            <a:ext cx="4506097" cy="6603119"/>
          </a:xfrm>
          <a:prstGeom prst="rect">
            <a:avLst/>
          </a:prstGeom>
        </p:spPr>
      </p:pic>
    </p:spTree>
    <p:extLst>
      <p:ext uri="{BB962C8B-B14F-4D97-AF65-F5344CB8AC3E}">
        <p14:creationId xmlns:p14="http://schemas.microsoft.com/office/powerpoint/2010/main" val="244918607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1507067" y="2404531"/>
            <a:ext cx="7766936" cy="1646302"/>
          </a:xfrm>
        </p:spPr>
        <p:txBody>
          <a:bodyPr/>
          <a:lstStyle/>
          <a:p>
            <a:r>
              <a:rPr lang="es-ES" b="1" dirty="0"/>
              <a:t>Conclusión. </a:t>
            </a:r>
            <a:r>
              <a:rPr lang="es-MX" dirty="0"/>
              <a:t/>
            </a:r>
            <a:br>
              <a:rPr lang="es-MX" dirty="0"/>
            </a:br>
            <a:endParaRPr lang="es-MX" dirty="0"/>
          </a:p>
        </p:txBody>
      </p:sp>
      <p:sp>
        <p:nvSpPr>
          <p:cNvPr id="3" name="Marcador de contenido 2"/>
          <p:cNvSpPr>
            <a:spLocks noGrp="1"/>
          </p:cNvSpPr>
          <p:nvPr>
            <p:ph type="subTitle" idx="1"/>
          </p:nvPr>
        </p:nvSpPr>
        <p:spPr>
          <a:xfrm>
            <a:off x="1136822" y="3624649"/>
            <a:ext cx="8137181" cy="1523083"/>
          </a:xfrm>
        </p:spPr>
        <p:txBody>
          <a:bodyPr>
            <a:normAutofit fontScale="25000" lnSpcReduction="20000"/>
          </a:bodyPr>
          <a:lstStyle/>
          <a:p>
            <a:pPr marL="0" indent="0">
              <a:buNone/>
            </a:pPr>
            <a:endParaRPr lang="es-MX" dirty="0"/>
          </a:p>
          <a:p>
            <a:pPr algn="l"/>
            <a:r>
              <a:rPr lang="es-ES" sz="4800" dirty="0"/>
              <a:t>Como se puede observar la importancia de controlar servomotores con una </a:t>
            </a:r>
            <a:r>
              <a:rPr lang="es-ES" sz="4800" dirty="0" err="1"/>
              <a:t>Raspberry</a:t>
            </a:r>
            <a:r>
              <a:rPr lang="es-ES" sz="4800" dirty="0"/>
              <a:t> a través de un servidor ha demostrado ser una solución efectiva para la manipulación remota de dispositivos. Con la práctica y/o proyecto se puede corroborar que la manipulación remota ofrece a un sistema la flexibilidad de manejar dicho sistema, eficiencia del trabajo, facilidad de trabajo, la posibilidad de integración de nuevas tecnologías y en si el avance tecnológico entre otras.</a:t>
            </a:r>
            <a:endParaRPr lang="es-MX" sz="4800" dirty="0"/>
          </a:p>
          <a:p>
            <a:pPr marL="0" indent="0">
              <a:buNone/>
            </a:pPr>
            <a:endParaRPr lang="es-MX" sz="4800" dirty="0" smtClean="0"/>
          </a:p>
          <a:p>
            <a:r>
              <a:rPr lang="es-ES" sz="4800" b="1" dirty="0"/>
              <a:t>Lara Sánchez Victor </a:t>
            </a:r>
            <a:r>
              <a:rPr lang="es-ES" sz="4800" b="1" dirty="0" smtClean="0"/>
              <a:t>Ezequiel</a:t>
            </a:r>
          </a:p>
          <a:p>
            <a:r>
              <a:rPr lang="es-ES" sz="4800" b="1" dirty="0" smtClean="0"/>
              <a:t>6CM4</a:t>
            </a:r>
          </a:p>
          <a:p>
            <a:r>
              <a:rPr lang="es-MX" sz="4800" dirty="0" smtClean="0"/>
              <a:t>MICROPROCESADORES</a:t>
            </a:r>
            <a:endParaRPr lang="es-MX" sz="4800" dirty="0"/>
          </a:p>
          <a:p>
            <a:pPr marL="0" indent="0">
              <a:buNone/>
            </a:pPr>
            <a:endParaRPr lang="es-MX" dirty="0"/>
          </a:p>
        </p:txBody>
      </p:sp>
      <p:sp>
        <p:nvSpPr>
          <p:cNvPr id="4" name="Marcador de contenido 2"/>
          <p:cNvSpPr txBox="1">
            <a:spLocks/>
          </p:cNvSpPr>
          <p:nvPr/>
        </p:nvSpPr>
        <p:spPr>
          <a:xfrm>
            <a:off x="772069" y="3745471"/>
            <a:ext cx="8596668" cy="2923059"/>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buFont typeface="Wingdings 3" charset="2"/>
              <a:buNone/>
            </a:pPr>
            <a:endParaRPr lang="es-MX" dirty="0" smtClean="0"/>
          </a:p>
          <a:p>
            <a:pPr marL="0" indent="0">
              <a:buFont typeface="Wingdings 3" charset="2"/>
              <a:buNone/>
            </a:pPr>
            <a:endParaRPr lang="es-MX" dirty="0"/>
          </a:p>
        </p:txBody>
      </p:sp>
    </p:spTree>
    <p:extLst>
      <p:ext uri="{BB962C8B-B14F-4D97-AF65-F5344CB8AC3E}">
        <p14:creationId xmlns:p14="http://schemas.microsoft.com/office/powerpoint/2010/main" val="3512930537"/>
      </p:ext>
    </p:extLst>
  </p:cSld>
  <p:clrMapOvr>
    <a:masterClrMapping/>
  </p:clrMapOvr>
  <p:timing>
    <p:tnLst>
      <p:par>
        <p:cTn id="1" dur="indefinite" restart="never" nodeType="tmRoot"/>
      </p:par>
    </p:tnLst>
  </p:timing>
</p:sld>
</file>

<file path=ppt/theme/theme1.xml><?xml version="1.0" encoding="utf-8"?>
<a:theme xmlns:a="http://schemas.openxmlformats.org/drawingml/2006/main" name="Faceta">
  <a:themeElements>
    <a:clrScheme name="Facet">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docProps/app.xml><?xml version="1.0" encoding="utf-8"?>
<Properties xmlns="http://schemas.openxmlformats.org/officeDocument/2006/extended-properties" xmlns:vt="http://schemas.openxmlformats.org/officeDocument/2006/docPropsVTypes">
  <Template>Facet</Template>
  <TotalTime>71</TotalTime>
  <Words>445</Words>
  <Application>Microsoft Office PowerPoint</Application>
  <PresentationFormat>Panorámica</PresentationFormat>
  <Paragraphs>26</Paragraphs>
  <Slides>9</Slides>
  <Notes>0</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9</vt:i4>
      </vt:variant>
    </vt:vector>
  </HeadingPairs>
  <TitlesOfParts>
    <vt:vector size="13" baseType="lpstr">
      <vt:lpstr>Arial</vt:lpstr>
      <vt:lpstr>Trebuchet MS</vt:lpstr>
      <vt:lpstr>Wingdings 3</vt:lpstr>
      <vt:lpstr>Faceta</vt:lpstr>
      <vt:lpstr>Pluma (grúa)por medio de un servidor </vt:lpstr>
      <vt:lpstr>Introducción.  </vt:lpstr>
      <vt:lpstr>Comunicación Cliente-Servidor: </vt:lpstr>
      <vt:lpstr>Comunicación Bidireccional </vt:lpstr>
      <vt:lpstr>Proyecto</vt:lpstr>
      <vt:lpstr>Diagrama del programa </vt:lpstr>
      <vt:lpstr>Código</vt:lpstr>
      <vt:lpstr>Ultima parte del Código y ejecución </vt:lpstr>
      <vt:lpstr>Conclusión.  </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Usuario de Windows</dc:creator>
  <cp:lastModifiedBy>Usuario de Windows</cp:lastModifiedBy>
  <cp:revision>10</cp:revision>
  <dcterms:created xsi:type="dcterms:W3CDTF">2024-01-17T17:52:31Z</dcterms:created>
  <dcterms:modified xsi:type="dcterms:W3CDTF">2024-01-17T19:04:28Z</dcterms:modified>
</cp:coreProperties>
</file>